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2" r:id="rId2"/>
    <p:sldId id="273" r:id="rId3"/>
    <p:sldId id="256" r:id="rId4"/>
    <p:sldId id="265" r:id="rId5"/>
    <p:sldId id="266" r:id="rId6"/>
    <p:sldId id="269" r:id="rId7"/>
    <p:sldId id="268" r:id="rId8"/>
    <p:sldId id="27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3" autoAdjust="0"/>
    <p:restoredTop sz="94660"/>
  </p:normalViewPr>
  <p:slideViewPr>
    <p:cSldViewPr snapToGrid="0">
      <p:cViewPr>
        <p:scale>
          <a:sx n="100" d="100"/>
          <a:sy n="100" d="100"/>
        </p:scale>
        <p:origin x="1152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1AF5FBB-9FDC-4D75-9DD6-DAF01ED19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33BBBE6-F4CF-483E-BA74-B51421B4D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790028-99AE-4AE4-8269-9913E2D50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936A2A-FE08-4EE0-A409-3EF3FA244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F0407B-48CB-4C05-B0D7-7A69A0D40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C50C3D-0DA0-4914-B5B4-D1819CC69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F9E583-1A92-4144-B4FA-81D98317F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5980737-1E33-40A8-819D-C20C41E4F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ABBD51A-FA48-44B8-B184-A40D7F134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10188A9-F0D9-4FE9-85DC-217914527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2927575-BD84-44B6-BE49-E0C7EDD0E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3FDF09A-B960-49F4-BAEB-DA397BDCD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91BE6C0-4118-460B-90C2-160041247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F40F-738C-4ED7-81F3-E7143A4CD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4" y="3428998"/>
            <a:ext cx="2668479" cy="22685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/>
              <a:t>Survivor –Stickleback Fish Day 2</a:t>
            </a:r>
          </a:p>
        </p:txBody>
      </p:sp>
      <p:pic>
        <p:nvPicPr>
          <p:cNvPr id="3" name="Picture 2" descr="A picture containing text, fish&#10;&#10;Description automatically generated">
            <a:extLst>
              <a:ext uri="{FF2B5EF4-FFF2-40B4-BE49-F238E27FC236}">
                <a16:creationId xmlns:a16="http://schemas.microsoft.com/office/drawing/2014/main" id="{A28DF9B5-04D4-40D5-ACE1-5BB464348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4747" y="1442837"/>
            <a:ext cx="5297322" cy="3972991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15B5C763-A6E8-4D31-B139-30D083B82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520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C3DD83-0750-4F23-A44F-4CAF7EBF5C38}"/>
              </a:ext>
            </a:extLst>
          </p:cNvPr>
          <p:cNvSpPr txBox="1"/>
          <p:nvPr/>
        </p:nvSpPr>
        <p:spPr>
          <a:xfrm>
            <a:off x="1304925" y="257175"/>
            <a:ext cx="1047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DQ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A48DD5-B18E-4265-9771-FF6583753EB6}"/>
              </a:ext>
            </a:extLst>
          </p:cNvPr>
          <p:cNvSpPr/>
          <p:nvPr/>
        </p:nvSpPr>
        <p:spPr>
          <a:xfrm>
            <a:off x="1952625" y="626507"/>
            <a:ext cx="858202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habitat of a moth species included trees with both light and dark colored bark.</a:t>
            </a:r>
          </a:p>
          <a:p>
            <a:r>
              <a:rPr lang="en-US" dirty="0"/>
              <a:t>Therefore the moth species included both light and dark colored variants.</a:t>
            </a:r>
          </a:p>
          <a:p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Then the light-colored trees were wiped out by a disease, and within a few years nearly all the moths in this forest were dark colored </a:t>
            </a:r>
          </a:p>
          <a:p>
            <a:r>
              <a:rPr lang="en-US" dirty="0"/>
              <a:t>Which of the following choices BEST explains what happened?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5CCBF0-F42B-476C-876F-9E2EBD68FF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531" y="1403943"/>
            <a:ext cx="3971122" cy="1367831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F4EC28C-0396-48AD-91F2-BE638B97C4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859262"/>
              </p:ext>
            </p:extLst>
          </p:nvPr>
        </p:nvGraphicFramePr>
        <p:xfrm>
          <a:off x="1104900" y="4657947"/>
          <a:ext cx="9601200" cy="930021"/>
        </p:xfrm>
        <a:graphic>
          <a:graphicData uri="http://schemas.openxmlformats.org/drawingml/2006/table">
            <a:tbl>
              <a:tblPr firstRow="1" firstCol="1" bandRow="1"/>
              <a:tblGrid>
                <a:gridCol w="384048">
                  <a:extLst>
                    <a:ext uri="{9D8B030D-6E8A-4147-A177-3AD203B41FA5}">
                      <a16:colId xmlns:a16="http://schemas.microsoft.com/office/drawing/2014/main" val="2286989166"/>
                    </a:ext>
                  </a:extLst>
                </a:gridCol>
                <a:gridCol w="9217152">
                  <a:extLst>
                    <a:ext uri="{9D8B030D-6E8A-4147-A177-3AD203B41FA5}">
                      <a16:colId xmlns:a16="http://schemas.microsoft.com/office/drawing/2014/main" val="5295154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a.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light moths changed their wing pigments to darker colors to avoid being eaten.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4419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b.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few light moths that survived did not mate, and therefore they had no offspring.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18082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c.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dark moths were less visible to predators, so mostly light moths were eaten.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9075883"/>
                  </a:ext>
                </a:extLst>
              </a:tr>
            </a:tbl>
          </a:graphicData>
        </a:graphic>
      </p:graphicFrame>
      <p:sp>
        <p:nvSpPr>
          <p:cNvPr id="8" name="Arrow: Right 7">
            <a:extLst>
              <a:ext uri="{FF2B5EF4-FFF2-40B4-BE49-F238E27FC236}">
                <a16:creationId xmlns:a16="http://schemas.microsoft.com/office/drawing/2014/main" id="{B2A7394B-B2D1-4A9C-A081-26504A5383EA}"/>
              </a:ext>
            </a:extLst>
          </p:cNvPr>
          <p:cNvSpPr/>
          <p:nvPr/>
        </p:nvSpPr>
        <p:spPr>
          <a:xfrm>
            <a:off x="219075" y="5324475"/>
            <a:ext cx="1085850" cy="3524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337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10C84-54D9-4ED8-9384-FE7F00D857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2338" y="181746"/>
            <a:ext cx="8732939" cy="894006"/>
          </a:xfrm>
        </p:spPr>
        <p:txBody>
          <a:bodyPr>
            <a:normAutofit fontScale="90000"/>
          </a:bodyPr>
          <a:lstStyle/>
          <a:p>
            <a:r>
              <a:rPr lang="en-US" dirty="0"/>
              <a:t>Survivor –Stickleback Fish Day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7DEFAF-23AB-49E9-94C5-6A2E0A0501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4244" y="1266252"/>
            <a:ext cx="7726260" cy="2593009"/>
          </a:xfrm>
        </p:spPr>
        <p:txBody>
          <a:bodyPr>
            <a:normAutofit fontScale="47500" lnSpcReduction="20000"/>
          </a:bodyPr>
          <a:lstStyle/>
          <a:p>
            <a:pPr algn="l"/>
            <a:r>
              <a:rPr lang="en-US" sz="2500" dirty="0"/>
              <a:t>STANDARDS</a:t>
            </a:r>
          </a:p>
          <a:p>
            <a:pPr algn="l"/>
            <a:r>
              <a:rPr lang="en-US" sz="2500" dirty="0"/>
              <a:t>8.LS4.3 Analyze evidence from geology, paleontology, and comparative anatomy to support that specific phenotypes within a population can increase the probability of survival of that species and lead to adaptation.</a:t>
            </a:r>
          </a:p>
          <a:p>
            <a:pPr algn="l"/>
            <a:r>
              <a:rPr lang="en-US" sz="2500" dirty="0"/>
              <a:t>8.LS4.4 Develop a scientific explanation of how natural selection plays a role in determining the survival of a species in a changing environment.</a:t>
            </a:r>
          </a:p>
          <a:p>
            <a:pPr algn="l"/>
            <a:r>
              <a:rPr lang="en-US" sz="2500" dirty="0"/>
              <a:t>SEP:  Engaging in argument from Evidence</a:t>
            </a:r>
          </a:p>
          <a:p>
            <a:pPr algn="l"/>
            <a:r>
              <a:rPr lang="en-US" sz="2500" dirty="0"/>
              <a:t>CCC:  Cause and effect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532812-08F2-4723-AEDC-A15BC4C5921D}"/>
              </a:ext>
            </a:extLst>
          </p:cNvPr>
          <p:cNvSpPr/>
          <p:nvPr/>
        </p:nvSpPr>
        <p:spPr>
          <a:xfrm>
            <a:off x="1353422" y="4397253"/>
            <a:ext cx="738790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I Can:</a:t>
            </a:r>
          </a:p>
          <a:p>
            <a:r>
              <a:rPr lang="en-US" sz="1200" dirty="0"/>
              <a:t>Analyze evidence from geology, paleontology, and comparative anatomy to support that specific phenotypes within a population can increase the probability of survival of that species and lead to adaptation.</a:t>
            </a:r>
          </a:p>
          <a:p>
            <a:endParaRPr lang="en-US" sz="1200" dirty="0"/>
          </a:p>
          <a:p>
            <a:r>
              <a:rPr lang="en-US" sz="1200" dirty="0"/>
              <a:t>Develop a scientific explanation of how natural selection plays a role in determining the survival of a species in a changing environment.</a:t>
            </a:r>
          </a:p>
        </p:txBody>
      </p:sp>
    </p:spTree>
    <p:extLst>
      <p:ext uri="{BB962C8B-B14F-4D97-AF65-F5344CB8AC3E}">
        <p14:creationId xmlns:p14="http://schemas.microsoft.com/office/powerpoint/2010/main" val="282473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D705B-6394-4521-935A-1027C24FF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Heritability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3E2C9-A5D6-42D0-AB88-EC620B081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3824" y="941181"/>
            <a:ext cx="4907359" cy="1077228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Analyzing Data: </a:t>
            </a:r>
            <a:r>
              <a:rPr lang="en-US" dirty="0"/>
              <a:t>Stickleback Crosses </a:t>
            </a:r>
          </a:p>
          <a:p>
            <a:r>
              <a:rPr lang="en-US" dirty="0"/>
              <a:t>• Is the lateral plate trait heritable?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93E98D-9058-4D5D-B7FF-B6571E155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896" y="1718627"/>
            <a:ext cx="3956647" cy="51393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0BFC8F-C4E4-43F3-B721-0D6614CAB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7739" y="1718626"/>
            <a:ext cx="3962743" cy="513937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D35EC92-9736-4281-A31C-57807A1B1CEE}"/>
              </a:ext>
            </a:extLst>
          </p:cNvPr>
          <p:cNvSpPr/>
          <p:nvPr/>
        </p:nvSpPr>
        <p:spPr>
          <a:xfrm>
            <a:off x="0" y="5714811"/>
            <a:ext cx="10402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8.LS4.3 </a:t>
            </a:r>
          </a:p>
          <a:p>
            <a:r>
              <a:rPr lang="en-US" dirty="0"/>
              <a:t>8.LS4.4 </a:t>
            </a:r>
          </a:p>
        </p:txBody>
      </p:sp>
    </p:spTree>
    <p:extLst>
      <p:ext uri="{BB962C8B-B14F-4D97-AF65-F5344CB8AC3E}">
        <p14:creationId xmlns:p14="http://schemas.microsoft.com/office/powerpoint/2010/main" val="3222582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C1A91-3728-473B-9C3D-43FA54439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4758" y="0"/>
            <a:ext cx="7958331" cy="1077229"/>
          </a:xfrm>
        </p:spPr>
        <p:txBody>
          <a:bodyPr/>
          <a:lstStyle/>
          <a:p>
            <a:r>
              <a:rPr lang="en-US" dirty="0"/>
              <a:t>Fill in your paper for Heritability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C91412-BBE2-42EA-AEED-6BA553684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788" y="877603"/>
            <a:ext cx="3913971" cy="51027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5D9236-90B6-4DCA-A90D-F26A3AFF45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3816" y="877603"/>
            <a:ext cx="3816427" cy="51027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19499C-7903-45AF-8F3B-A2DA851595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335" t="19167" r="26562" b="5000"/>
          <a:stretch/>
        </p:blipFill>
        <p:spPr>
          <a:xfrm>
            <a:off x="8278029" y="877602"/>
            <a:ext cx="3840326" cy="510279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C2EFFDC-20E3-49A2-93A0-F8D9529E47C9}"/>
              </a:ext>
            </a:extLst>
          </p:cNvPr>
          <p:cNvSpPr/>
          <p:nvPr/>
        </p:nvSpPr>
        <p:spPr>
          <a:xfrm>
            <a:off x="0" y="5980397"/>
            <a:ext cx="10402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8.LS4.3 </a:t>
            </a:r>
          </a:p>
          <a:p>
            <a:r>
              <a:rPr lang="en-US" dirty="0"/>
              <a:t>8.LS4.4 </a:t>
            </a:r>
          </a:p>
        </p:txBody>
      </p:sp>
    </p:spTree>
    <p:extLst>
      <p:ext uri="{BB962C8B-B14F-4D97-AF65-F5344CB8AC3E}">
        <p14:creationId xmlns:p14="http://schemas.microsoft.com/office/powerpoint/2010/main" val="2314392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E29F55-3327-46E9-8EC6-8F30DDB4EC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094" t="16111" r="25938" b="8333"/>
          <a:stretch/>
        </p:blipFill>
        <p:spPr>
          <a:xfrm>
            <a:off x="1072151" y="2031325"/>
            <a:ext cx="3733800" cy="48132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72D264-CE55-45B0-8D5A-7F359624C4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625" t="18750" r="26407" b="7084"/>
          <a:stretch/>
        </p:blipFill>
        <p:spPr>
          <a:xfrm>
            <a:off x="5962650" y="2126574"/>
            <a:ext cx="3728449" cy="471799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C1F2B1E-939F-4AA3-945D-F636C9C3B7A0}"/>
              </a:ext>
            </a:extLst>
          </p:cNvPr>
          <p:cNvSpPr/>
          <p:nvPr/>
        </p:nvSpPr>
        <p:spPr>
          <a:xfrm>
            <a:off x="923925" y="0"/>
            <a:ext cx="8229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Sort your cards (18 in all) by phenotype (low, partially, or completed plated) </a:t>
            </a:r>
          </a:p>
          <a:p>
            <a:pPr marL="342900" indent="-342900">
              <a:buAutoNum type="arabicPeriod"/>
            </a:pPr>
            <a:r>
              <a:rPr lang="en-US" dirty="0"/>
              <a:t>For each phenotype, look for similarities and differences in the allele combinations (genotype). Is there a gene for which the genotype always corresponds to a particular phenotype? </a:t>
            </a:r>
          </a:p>
          <a:p>
            <a:pPr marL="342900" indent="-342900">
              <a:buAutoNum type="arabicPeriod"/>
            </a:pPr>
            <a:r>
              <a:rPr lang="en-US" dirty="0"/>
              <a:t>Which gene do you think influences lateral plate phenotype? </a:t>
            </a:r>
          </a:p>
          <a:p>
            <a:pPr marL="342900" indent="-342900">
              <a:buAutoNum type="arabicPeriod"/>
            </a:pPr>
            <a:r>
              <a:rPr lang="en-US" dirty="0"/>
              <a:t>What is different about the allele combinations for this gene in low, partially, and completely plated fish?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854E80-FE7F-4101-A376-23E9B0177015}"/>
              </a:ext>
            </a:extLst>
          </p:cNvPr>
          <p:cNvSpPr/>
          <p:nvPr/>
        </p:nvSpPr>
        <p:spPr>
          <a:xfrm>
            <a:off x="0" y="5714811"/>
            <a:ext cx="10402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8.LS4.3 </a:t>
            </a:r>
          </a:p>
          <a:p>
            <a:r>
              <a:rPr lang="en-US" dirty="0"/>
              <a:t>8.LS4.4 </a:t>
            </a:r>
          </a:p>
        </p:txBody>
      </p:sp>
    </p:spTree>
    <p:extLst>
      <p:ext uri="{BB962C8B-B14F-4D97-AF65-F5344CB8AC3E}">
        <p14:creationId xmlns:p14="http://schemas.microsoft.com/office/powerpoint/2010/main" val="4008546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934470-4172-45DD-A65B-374EB5C8F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9598" y="435855"/>
            <a:ext cx="4802204" cy="62310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F05D9BB-8B71-47CB-9BE8-15909EF8A6D1}"/>
              </a:ext>
            </a:extLst>
          </p:cNvPr>
          <p:cNvSpPr/>
          <p:nvPr/>
        </p:nvSpPr>
        <p:spPr>
          <a:xfrm>
            <a:off x="0" y="5714811"/>
            <a:ext cx="10402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8.LS4.3 </a:t>
            </a:r>
          </a:p>
          <a:p>
            <a:r>
              <a:rPr lang="en-US" dirty="0"/>
              <a:t>8.LS4.4 </a:t>
            </a:r>
          </a:p>
        </p:txBody>
      </p:sp>
    </p:spTree>
    <p:extLst>
      <p:ext uri="{BB962C8B-B14F-4D97-AF65-F5344CB8AC3E}">
        <p14:creationId xmlns:p14="http://schemas.microsoft.com/office/powerpoint/2010/main" val="3021613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9B7C6-535D-4751-8F8E-1BDBC6533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Phenomenon Model Revision: Go back to your initial model and use newly learned information to revise your model and explanation of the anchoring phenomenon.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2F049E-3E4D-4B9F-802B-CE876B9550D4}"/>
              </a:ext>
            </a:extLst>
          </p:cNvPr>
          <p:cNvSpPr/>
          <p:nvPr/>
        </p:nvSpPr>
        <p:spPr>
          <a:xfrm>
            <a:off x="0" y="5714811"/>
            <a:ext cx="10402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8.LS4.3 </a:t>
            </a:r>
          </a:p>
          <a:p>
            <a:r>
              <a:rPr lang="en-US" dirty="0"/>
              <a:t>8.LS4.4 </a:t>
            </a:r>
          </a:p>
        </p:txBody>
      </p:sp>
    </p:spTree>
    <p:extLst>
      <p:ext uri="{BB962C8B-B14F-4D97-AF65-F5344CB8AC3E}">
        <p14:creationId xmlns:p14="http://schemas.microsoft.com/office/powerpoint/2010/main" val="4136760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421</Words>
  <Application>Microsoft Office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MS Shell Dlg 2</vt:lpstr>
      <vt:lpstr>Times New Roman</vt:lpstr>
      <vt:lpstr>Wingdings</vt:lpstr>
      <vt:lpstr>Wingdings 3</vt:lpstr>
      <vt:lpstr>Madison</vt:lpstr>
      <vt:lpstr>Survivor –Stickleback Fish Day 2</vt:lpstr>
      <vt:lpstr>PowerPoint Presentation</vt:lpstr>
      <vt:lpstr>Survivor –Stickleback Fish Day 2</vt:lpstr>
      <vt:lpstr>Heritability</vt:lpstr>
      <vt:lpstr>Fill in your paper for Heritability</vt:lpstr>
      <vt:lpstr>PowerPoint Presentation</vt:lpstr>
      <vt:lpstr>PowerPoint Presentation</vt:lpstr>
      <vt:lpstr>Phenomenon Model Revision: Go back to your initial model and use newly learned information to revise your model and explanation of the anchoring phenomenon.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Survivor –Stickleback Fish Day 2</dc:title>
  <dc:creator>Lisa Meek</dc:creator>
  <cp:lastModifiedBy>Lisa Meek</cp:lastModifiedBy>
  <cp:revision>3</cp:revision>
  <dcterms:created xsi:type="dcterms:W3CDTF">2022-03-11T17:29:16Z</dcterms:created>
  <dcterms:modified xsi:type="dcterms:W3CDTF">2022-03-11T18:23:55Z</dcterms:modified>
</cp:coreProperties>
</file>